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Lst>
  <p:sldIdLst>
    <p:sldId id="272" r:id="rId2"/>
    <p:sldId id="267" r:id="rId3"/>
    <p:sldId id="271" r:id="rId4"/>
    <p:sldId id="263" r:id="rId5"/>
    <p:sldId id="256" r:id="rId6"/>
    <p:sldId id="257" r:id="rId7"/>
    <p:sldId id="258" r:id="rId8"/>
    <p:sldId id="259" r:id="rId9"/>
    <p:sldId id="260" r:id="rId10"/>
    <p:sldId id="261" r:id="rId11"/>
    <p:sldId id="264" r:id="rId12"/>
    <p:sldId id="265" r:id="rId13"/>
    <p:sldId id="268" r:id="rId14"/>
    <p:sldId id="269" r:id="rId15"/>
    <p:sldId id="270" r:id="rId16"/>
  </p:sldIdLst>
  <p:sldSz cx="12192000" cy="6858000"/>
  <p:notesSz cx="6858000" cy="9144000"/>
  <p:defaultTextStyle>
    <a:defPPr>
      <a:defRPr lang="en-US"/>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4660"/>
  </p:normalViewPr>
  <p:slideViewPr>
    <p:cSldViewPr snapToGrid="0">
      <p:cViewPr varScale="1">
        <p:scale>
          <a:sx n="78" d="100"/>
          <a:sy n="78" d="100"/>
        </p:scale>
        <p:origin x="-306"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a:spLocks noChangeAspect="1"/>
          </p:cNvSpPr>
          <p:nvPr/>
        </p:nvSpPr>
        <p:spPr>
          <a:xfrm>
            <a:off x="231775" y="244475"/>
            <a:ext cx="11723688" cy="6376988"/>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7"/>
          <p:cNvCxnSpPr/>
          <p:nvPr/>
        </p:nvCxnSpPr>
        <p:spPr>
          <a:xfrm>
            <a:off x="1978025" y="3733800"/>
            <a:ext cx="8229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smtClean="0">
                <a:solidFill>
                  <a:schemeClr val="accent1"/>
                </a:solidFill>
              </a:defRPr>
            </a:lvl1pPr>
          </a:lstStyle>
          <a:p>
            <a:pPr>
              <a:defRPr/>
            </a:pPr>
            <a:fld id="{6CB5DB6C-C097-4F58-8CDB-82C4AFD14746}" type="datetimeFigureOut">
              <a:rPr lang="en-US"/>
              <a:pPr>
                <a:defRPr/>
              </a:pPr>
              <a:t>3/20/2020</a:t>
            </a:fld>
            <a:endParaRPr lang="en-US"/>
          </a:p>
        </p:txBody>
      </p:sp>
      <p:sp>
        <p:nvSpPr>
          <p:cNvPr id="7" name="Footer Placeholder 4"/>
          <p:cNvSpPr>
            <a:spLocks noGrp="1"/>
          </p:cNvSpPr>
          <p:nvPr>
            <p:ph type="ftr" sz="quarter" idx="11"/>
          </p:nvPr>
        </p:nvSpPr>
        <p:spPr/>
        <p:txBody>
          <a:bodyPr/>
          <a:lstStyle>
            <a:lvl1pPr>
              <a:defRPr>
                <a:solidFill>
                  <a:schemeClr val="accent1"/>
                </a:solidFill>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4F8012E0-A15A-4094-B8C1-1C6F1C30ECAB}"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7EEDFF9-1CBE-4A33-9475-DCE0F0FFB835}"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E6CDF4-8CA4-454E-B00A-34AEAF3C001E}"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2D5CC5A-88A7-4E39-AD2A-5574AE1AA0A4}"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1B788F-7FC6-4CCC-B3A9-780B7B3906CD}"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C724220-72A5-48CB-9FCF-80E6782E1315}" type="datetimeFigureOut">
              <a:rPr lang="en-US"/>
              <a:pPr>
                <a:defRPr/>
              </a:pPr>
              <a:t>3/20/2020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FD02289-50A6-42AA-B4EF-1ACC3E541DFE}"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6"/>
          <p:cNvCxnSpPr/>
          <p:nvPr/>
        </p:nvCxnSpPr>
        <p:spPr>
          <a:xfrm>
            <a:off x="1981200" y="4021138"/>
            <a:ext cx="8229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D527445A-993C-4F84-B670-059186E12AFC}"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612CBEF-304B-42A1-BD4A-B2BD344887EB}"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CCCA2F8-7308-47D4-AA52-6C9580ACA9BA}"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3CCFF2A-AA77-4C20-B005-F10429FA93B5}"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1D4687E-2FF0-44C9-A89C-755E0864064D}" type="datetimeFigureOut">
              <a:rPr lang="en-US"/>
              <a:pPr>
                <a:defRPr/>
              </a:pPr>
              <a:t>3/20/2020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EF7754E-F304-4307-9790-F89E6C79A5E8}"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48744BA-D1FC-4B52-BB1C-348F35EFAB2A}" type="datetimeFigureOut">
              <a:rPr lang="en-US"/>
              <a:pPr>
                <a:defRPr/>
              </a:pPr>
              <a:t>3/20/2020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702E4FA-ACEE-4113-937F-43B7E28758C4}"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B7CC57A-7316-4417-B7D6-B35C45D1C3C1}" type="datetimeFigureOut">
              <a:rPr lang="en-US"/>
              <a:pPr>
                <a:defRPr/>
              </a:pPr>
              <a:t>3/20/2020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32AFDC6-F689-4CE6-85E1-2EA88BD4024E}"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16BBB8AB-56C5-428E-B6B5-C269B3C4F53C}"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5BC0D01-2FBF-48FC-9C2C-8CBC9B46BA66}"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rtlCol="0">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59942823-5231-4B0A-8B61-A7F3393471CA}" type="datetimeFigureOut">
              <a:rPr lang="en-US"/>
              <a:pPr>
                <a:defRPr/>
              </a:pPr>
              <a:t>3/20/2020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702981-1FF6-4ECA-B4BE-F8CB1DECF96F}"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775" y="244475"/>
            <a:ext cx="11723688" cy="6376988"/>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27" name="Title Placeholder 1"/>
          <p:cNvSpPr>
            <a:spLocks noGrp="1"/>
          </p:cNvSpPr>
          <p:nvPr>
            <p:ph type="title"/>
          </p:nvPr>
        </p:nvSpPr>
        <p:spPr bwMode="auto">
          <a:xfrm>
            <a:off x="1143000" y="609600"/>
            <a:ext cx="9875838" cy="1355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143000" y="2057400"/>
            <a:ext cx="9872663"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143000" y="6224588"/>
            <a:ext cx="2328863" cy="365125"/>
          </a:xfrm>
          <a:prstGeom prst="rect">
            <a:avLst/>
          </a:prstGeom>
        </p:spPr>
        <p:txBody>
          <a:bodyPr vert="horz" lIns="91440" tIns="45720" rIns="91440" bIns="45720" rtlCol="0" anchor="ctr"/>
          <a:lstStyle>
            <a:lvl1pPr algn="l" rtl="0" fontAlgn="auto">
              <a:spcBef>
                <a:spcPts val="0"/>
              </a:spcBef>
              <a:spcAft>
                <a:spcPts val="0"/>
              </a:spcAft>
              <a:defRPr sz="1200" smtClean="0">
                <a:solidFill>
                  <a:schemeClr val="accent1"/>
                </a:solidFill>
                <a:latin typeface="+mn-lt"/>
                <a:cs typeface="+mn-cs"/>
              </a:defRPr>
            </a:lvl1pPr>
          </a:lstStyle>
          <a:p>
            <a:pPr>
              <a:defRPr/>
            </a:pPr>
            <a:fld id="{864335F9-D508-41B4-A825-C8CB1544605E}" type="datetimeFigureOut">
              <a:rPr lang="en-US"/>
              <a:pPr>
                <a:defRPr/>
              </a:pPr>
              <a:t>3/20/2020</a:t>
            </a:fld>
            <a:endParaRPr lang="en-US"/>
          </a:p>
        </p:txBody>
      </p:sp>
      <p:sp>
        <p:nvSpPr>
          <p:cNvPr id="5" name="Footer Placeholder 4"/>
          <p:cNvSpPr>
            <a:spLocks noGrp="1"/>
          </p:cNvSpPr>
          <p:nvPr>
            <p:ph type="ftr" sz="quarter" idx="3"/>
          </p:nvPr>
        </p:nvSpPr>
        <p:spPr>
          <a:xfrm>
            <a:off x="3949700" y="6224588"/>
            <a:ext cx="4716463"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accent1"/>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9329738" y="6224588"/>
            <a:ext cx="1706562"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accent1"/>
                </a:solidFill>
                <a:latin typeface="Corbel" pitchFamily="34" charset="0"/>
              </a:defRPr>
            </a:lvl1pPr>
          </a:lstStyle>
          <a:p>
            <a:fld id="{13AF67AA-0E94-4D41-B962-C4452A8D1DEB}"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878" r:id="rId1"/>
    <p:sldLayoutId id="2147483877" r:id="rId2"/>
    <p:sldLayoutId id="2147483879" r:id="rId3"/>
    <p:sldLayoutId id="2147483876" r:id="rId4"/>
    <p:sldLayoutId id="2147483875" r:id="rId5"/>
    <p:sldLayoutId id="2147483874" r:id="rId6"/>
    <p:sldLayoutId id="2147483873" r:id="rId7"/>
    <p:sldLayoutId id="2147483872" r:id="rId8"/>
    <p:sldLayoutId id="2147483871" r:id="rId9"/>
    <p:sldLayoutId id="2147483870" r:id="rId10"/>
    <p:sldLayoutId id="2147483869" r:id="rId11"/>
  </p:sldLayoutIdLst>
  <p:txStyles>
    <p:titleStyle>
      <a:lvl1pPr algn="l" rtl="0" fontAlgn="base">
        <a:lnSpc>
          <a:spcPct val="90000"/>
        </a:lnSpc>
        <a:spcBef>
          <a:spcPct val="0"/>
        </a:spcBef>
        <a:spcAft>
          <a:spcPct val="0"/>
        </a:spcAft>
        <a:defRPr sz="4400" kern="1200">
          <a:solidFill>
            <a:schemeClr val="accent1"/>
          </a:solidFill>
          <a:latin typeface="+mj-lt"/>
          <a:ea typeface="+mj-ea"/>
          <a:cs typeface="+mj-cs"/>
        </a:defRPr>
      </a:lvl1pPr>
      <a:lvl2pPr algn="l" rtl="0" fontAlgn="base">
        <a:lnSpc>
          <a:spcPct val="90000"/>
        </a:lnSpc>
        <a:spcBef>
          <a:spcPct val="0"/>
        </a:spcBef>
        <a:spcAft>
          <a:spcPct val="0"/>
        </a:spcAft>
        <a:defRPr sz="4400">
          <a:solidFill>
            <a:schemeClr val="accent1"/>
          </a:solidFill>
          <a:latin typeface="Corbel" pitchFamily="34" charset="0"/>
        </a:defRPr>
      </a:lvl2pPr>
      <a:lvl3pPr algn="l" rtl="0" fontAlgn="base">
        <a:lnSpc>
          <a:spcPct val="90000"/>
        </a:lnSpc>
        <a:spcBef>
          <a:spcPct val="0"/>
        </a:spcBef>
        <a:spcAft>
          <a:spcPct val="0"/>
        </a:spcAft>
        <a:defRPr sz="4400">
          <a:solidFill>
            <a:schemeClr val="accent1"/>
          </a:solidFill>
          <a:latin typeface="Corbel" pitchFamily="34" charset="0"/>
        </a:defRPr>
      </a:lvl3pPr>
      <a:lvl4pPr algn="l" rtl="0" fontAlgn="base">
        <a:lnSpc>
          <a:spcPct val="90000"/>
        </a:lnSpc>
        <a:spcBef>
          <a:spcPct val="0"/>
        </a:spcBef>
        <a:spcAft>
          <a:spcPct val="0"/>
        </a:spcAft>
        <a:defRPr sz="4400">
          <a:solidFill>
            <a:schemeClr val="accent1"/>
          </a:solidFill>
          <a:latin typeface="Corbel" pitchFamily="34" charset="0"/>
        </a:defRPr>
      </a:lvl4pPr>
      <a:lvl5pPr algn="l" rtl="0" fontAlgn="base">
        <a:lnSpc>
          <a:spcPct val="90000"/>
        </a:lnSpc>
        <a:spcBef>
          <a:spcPct val="0"/>
        </a:spcBef>
        <a:spcAft>
          <a:spcPct val="0"/>
        </a:spcAft>
        <a:defRPr sz="4400">
          <a:solidFill>
            <a:schemeClr val="accent1"/>
          </a:solidFill>
          <a:latin typeface="Corbel" pitchFamily="34" charset="0"/>
        </a:defRPr>
      </a:lvl5pPr>
      <a:lvl6pPr marL="457200" algn="l" rtl="0" fontAlgn="base">
        <a:lnSpc>
          <a:spcPct val="90000"/>
        </a:lnSpc>
        <a:spcBef>
          <a:spcPct val="0"/>
        </a:spcBef>
        <a:spcAft>
          <a:spcPct val="0"/>
        </a:spcAft>
        <a:defRPr sz="4400">
          <a:solidFill>
            <a:schemeClr val="accent1"/>
          </a:solidFill>
          <a:latin typeface="Corbel" pitchFamily="34" charset="0"/>
        </a:defRPr>
      </a:lvl6pPr>
      <a:lvl7pPr marL="914400" algn="l" rtl="0" fontAlgn="base">
        <a:lnSpc>
          <a:spcPct val="90000"/>
        </a:lnSpc>
        <a:spcBef>
          <a:spcPct val="0"/>
        </a:spcBef>
        <a:spcAft>
          <a:spcPct val="0"/>
        </a:spcAft>
        <a:defRPr sz="4400">
          <a:solidFill>
            <a:schemeClr val="accent1"/>
          </a:solidFill>
          <a:latin typeface="Corbel" pitchFamily="34" charset="0"/>
        </a:defRPr>
      </a:lvl7pPr>
      <a:lvl8pPr marL="1371600" algn="l" rtl="0" fontAlgn="base">
        <a:lnSpc>
          <a:spcPct val="90000"/>
        </a:lnSpc>
        <a:spcBef>
          <a:spcPct val="0"/>
        </a:spcBef>
        <a:spcAft>
          <a:spcPct val="0"/>
        </a:spcAft>
        <a:defRPr sz="4400">
          <a:solidFill>
            <a:schemeClr val="accent1"/>
          </a:solidFill>
          <a:latin typeface="Corbel" pitchFamily="34" charset="0"/>
        </a:defRPr>
      </a:lvl8pPr>
      <a:lvl9pPr marL="1828800" algn="l" rtl="0" fontAlgn="base">
        <a:lnSpc>
          <a:spcPct val="90000"/>
        </a:lnSpc>
        <a:spcBef>
          <a:spcPct val="0"/>
        </a:spcBef>
        <a:spcAft>
          <a:spcPct val="0"/>
        </a:spcAft>
        <a:defRPr sz="4400">
          <a:solidFill>
            <a:schemeClr val="accent1"/>
          </a:solidFill>
          <a:latin typeface="Corbel" pitchFamily="34" charset="0"/>
        </a:defRPr>
      </a:lvl9pPr>
    </p:titleStyle>
    <p:bodyStyle>
      <a:lvl1pPr marL="228600" indent="-182563" algn="l" rtl="0" fontAlgn="base">
        <a:lnSpc>
          <a:spcPct val="90000"/>
        </a:lnSpc>
        <a:spcBef>
          <a:spcPts val="1400"/>
        </a:spcBef>
        <a:spcAft>
          <a:spcPct val="0"/>
        </a:spcAft>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563" algn="l" rtl="0" fontAlgn="base">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0250" indent="-182563" algn="l" rtl="0" fontAlgn="base">
        <a:lnSpc>
          <a:spcPct val="90000"/>
        </a:lnSpc>
        <a:spcBef>
          <a:spcPts val="200"/>
        </a:spcBef>
        <a:spcAft>
          <a:spcPts val="400"/>
        </a:spcAft>
        <a:buClr>
          <a:schemeClr val="accent1"/>
        </a:buClr>
        <a:buSzPct val="80000"/>
        <a:buFont typeface="Corbel" pitchFamily="34" charset="0"/>
        <a:buChar char="•"/>
        <a:defRPr kern="1200">
          <a:solidFill>
            <a:schemeClr val="accent1"/>
          </a:solidFill>
          <a:latin typeface="+mn-lt"/>
          <a:ea typeface="+mn-ea"/>
          <a:cs typeface="+mn-cs"/>
        </a:defRPr>
      </a:lvl3pPr>
      <a:lvl4pPr marL="1004888" indent="-182563" algn="l" rtl="0" fontAlgn="base">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79525" indent="-182563" algn="l" rtl="0" fontAlgn="base">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audio" Target="NUL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NUL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Content Placeholder 2"/>
          <p:cNvSpPr>
            <a:spLocks noGrp="1"/>
          </p:cNvSpPr>
          <p:nvPr>
            <p:ph idx="1"/>
          </p:nvPr>
        </p:nvSpPr>
        <p:spPr/>
        <p:txBody>
          <a:bodyPr/>
          <a:lstStyle/>
          <a:p>
            <a:pPr marL="44450" indent="0" algn="ctr">
              <a:buFont typeface="Corbel" pitchFamily="34" charset="0"/>
              <a:buNone/>
            </a:pPr>
            <a:r>
              <a:rPr lang="en-US" sz="4400" smtClean="0"/>
              <a:t>Unit 4 </a:t>
            </a:r>
          </a:p>
          <a:p>
            <a:pPr marL="44450" indent="0" algn="ctr">
              <a:buFont typeface="Corbel" pitchFamily="34" charset="0"/>
              <a:buNone/>
            </a:pPr>
            <a:r>
              <a:rPr lang="en-US" sz="4400" smtClean="0"/>
              <a:t>Lecture 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12863"/>
            <a:ext cx="10515600" cy="5203825"/>
          </a:xfrm>
        </p:spPr>
        <p:txBody>
          <a:bodyPr rtlCol="0">
            <a:normAutofit/>
          </a:bodyPr>
          <a:lstStyle/>
          <a:p>
            <a:pPr marL="0" indent="0" fontAlgn="auto">
              <a:spcAft>
                <a:spcPts val="0"/>
              </a:spcAft>
              <a:buFont typeface="Corbel" pitchFamily="34" charset="0"/>
              <a:buNone/>
              <a:defRPr/>
            </a:pPr>
            <a:r>
              <a:rPr lang="en-GB" dirty="0">
                <a:solidFill>
                  <a:schemeClr val="accent1">
                    <a:lumMod val="50000"/>
                  </a:schemeClr>
                </a:solidFill>
              </a:rPr>
              <a:t>As for the Brazilian artist’s work, the authorities were annoyed but could find nothing to charge him with. They had no other option but to clean the tunnel – but only the parts Alexandre had already cleaned. The artist merely continued his campaign on the other side. The city officials then decided to take drastic action. They not only cleaned the whole tunnel but also every tunnel in São Paulo</a:t>
            </a:r>
            <a:r>
              <a:rPr lang="en-GB" dirty="0" smtClean="0">
                <a:solidFill>
                  <a:schemeClr val="accent1">
                    <a:lumMod val="50000"/>
                  </a:schemeClr>
                </a:solidFill>
              </a:rPr>
              <a:t>.</a:t>
            </a:r>
          </a:p>
          <a:p>
            <a:pPr marL="0" indent="0" fontAlgn="auto">
              <a:spcAft>
                <a:spcPts val="0"/>
              </a:spcAft>
              <a:buFont typeface="Corbel" pitchFamily="34" charset="0"/>
              <a:buNone/>
              <a:defRPr/>
            </a:pPr>
            <a:endParaRPr lang="en-GB" dirty="0" smtClean="0">
              <a:solidFill>
                <a:schemeClr val="accent1">
                  <a:lumMod val="50000"/>
                </a:schemeClr>
              </a:solidFill>
            </a:endParaRP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Was the Brazilian artist’s punished? Why not?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What did the government do?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Did the artist stop?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What did the government have to do concerning the tunnels?  </a:t>
            </a:r>
          </a:p>
          <a:p>
            <a:pPr marL="514350" indent="-514350" fontAlgn="auto">
              <a:spcAft>
                <a:spcPts val="0"/>
              </a:spcAft>
              <a:buFont typeface="Corbel" pitchFamily="34" charset="0"/>
              <a:buAutoNum type="arabicPeriod"/>
              <a:defRPr/>
            </a:pPr>
            <a:endParaRPr lang="en-US" sz="2000" dirty="0">
              <a:solidFill>
                <a:schemeClr val="accent1">
                  <a:lumMod val="50000"/>
                </a:schemeClr>
              </a:solidFill>
            </a:endParaRPr>
          </a:p>
          <a:p>
            <a:pPr indent="-182880" fontAlgn="auto">
              <a:spcAft>
                <a:spcPts val="0"/>
              </a:spcAft>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algn="ctr"/>
            <a:r>
              <a:rPr lang="en-US" smtClean="0"/>
              <a:t>Critical Thinking </a:t>
            </a:r>
          </a:p>
        </p:txBody>
      </p:sp>
      <p:sp>
        <p:nvSpPr>
          <p:cNvPr id="3" name="Content Placeholder 2"/>
          <p:cNvSpPr>
            <a:spLocks noGrp="1"/>
          </p:cNvSpPr>
          <p:nvPr>
            <p:ph idx="1"/>
          </p:nvPr>
        </p:nvSpPr>
        <p:spPr>
          <a:xfrm>
            <a:off x="1143000" y="1987550"/>
            <a:ext cx="9872663" cy="4038600"/>
          </a:xfrm>
        </p:spPr>
        <p:txBody>
          <a:bodyPr rtlCol="0">
            <a:normAutofit/>
          </a:bodyPr>
          <a:lstStyle/>
          <a:p>
            <a:pPr marL="0" indent="0" fontAlgn="auto">
              <a:spcAft>
                <a:spcPts val="0"/>
              </a:spcAft>
              <a:buFont typeface="Corbel" pitchFamily="34" charset="0"/>
              <a:buNone/>
              <a:defRPr/>
            </a:pPr>
            <a:r>
              <a:rPr lang="en-US" dirty="0" smtClean="0">
                <a:solidFill>
                  <a:schemeClr val="accent1">
                    <a:lumMod val="50000"/>
                  </a:schemeClr>
                </a:solidFill>
              </a:rPr>
              <a:t>What do you think about Graffiti in cities? Do you think it improves or spoils the appearance of the urban landscape? Justify your answer. </a:t>
            </a:r>
          </a:p>
          <a:p>
            <a:pPr marL="0" indent="0" fontAlgn="auto">
              <a:spcAft>
                <a:spcPts val="0"/>
              </a:spcAft>
              <a:buFont typeface="Corbel" pitchFamily="34" charset="0"/>
              <a:buNone/>
              <a:defRPr/>
            </a:pPr>
            <a:endParaRPr lang="en-US" dirty="0">
              <a:solidFill>
                <a:schemeClr val="accent1">
                  <a:lumMod val="50000"/>
                </a:schemeClr>
              </a:solidFill>
            </a:endParaRPr>
          </a:p>
          <a:p>
            <a:pPr marL="0" indent="0" fontAlgn="auto">
              <a:spcAft>
                <a:spcPts val="0"/>
              </a:spcAft>
              <a:buFont typeface="Corbel" pitchFamily="34" charset="0"/>
              <a:buNone/>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ctr"/>
            <a:r>
              <a:rPr lang="en-US" smtClean="0"/>
              <a:t>After you read </a:t>
            </a:r>
          </a:p>
        </p:txBody>
      </p:sp>
      <p:sp>
        <p:nvSpPr>
          <p:cNvPr id="3" name="Content Placeholder 2"/>
          <p:cNvSpPr>
            <a:spLocks noGrp="1"/>
          </p:cNvSpPr>
          <p:nvPr>
            <p:ph idx="1"/>
          </p:nvPr>
        </p:nvSpPr>
        <p:spPr/>
        <p:txBody>
          <a:bodyPr rtlCol="0">
            <a:normAutofit fontScale="92500"/>
          </a:bodyPr>
          <a:lstStyle/>
          <a:p>
            <a:pPr indent="-182880" fontAlgn="auto">
              <a:spcAft>
                <a:spcPts val="0"/>
              </a:spcAft>
              <a:defRPr/>
            </a:pPr>
            <a:r>
              <a:rPr lang="en-US" sz="2400" dirty="0" smtClean="0">
                <a:solidFill>
                  <a:schemeClr val="accent1">
                    <a:lumMod val="50000"/>
                  </a:schemeClr>
                </a:solidFill>
              </a:rPr>
              <a:t>Use the information in the article to complete these sentences. Use one word per space. </a:t>
            </a:r>
          </a:p>
          <a:p>
            <a:pPr marL="0" indent="0" fontAlgn="auto">
              <a:spcAft>
                <a:spcPts val="0"/>
              </a:spcAft>
              <a:buFont typeface="Corbel" pitchFamily="34" charset="0"/>
              <a:buNone/>
              <a:defRPr/>
            </a:pPr>
            <a:r>
              <a:rPr lang="en-US" sz="2400" dirty="0" smtClean="0">
                <a:solidFill>
                  <a:schemeClr val="accent1">
                    <a:lumMod val="50000"/>
                  </a:schemeClr>
                </a:solidFill>
              </a:rPr>
              <a:t>1. Reverse graffiti works by cleaning away the _________ on walls. </a:t>
            </a:r>
          </a:p>
          <a:p>
            <a:pPr marL="0" indent="0" fontAlgn="auto">
              <a:spcAft>
                <a:spcPts val="0"/>
              </a:spcAft>
              <a:buFont typeface="Corbel" pitchFamily="34" charset="0"/>
              <a:buNone/>
              <a:defRPr/>
            </a:pPr>
            <a:r>
              <a:rPr lang="en-US" sz="2400" dirty="0" smtClean="0">
                <a:solidFill>
                  <a:schemeClr val="accent1">
                    <a:lumMod val="50000"/>
                  </a:schemeClr>
                </a:solidFill>
              </a:rPr>
              <a:t>2. The aim of the reverse graffiti artists is to highlight the problem of ___________.</a:t>
            </a:r>
          </a:p>
          <a:p>
            <a:pPr marL="0" indent="0" fontAlgn="auto">
              <a:spcAft>
                <a:spcPts val="0"/>
              </a:spcAft>
              <a:buFont typeface="Corbel" pitchFamily="34" charset="0"/>
              <a:buNone/>
              <a:defRPr/>
            </a:pPr>
            <a:r>
              <a:rPr lang="en-US" sz="2400" dirty="0" smtClean="0">
                <a:solidFill>
                  <a:schemeClr val="accent1">
                    <a:lumMod val="50000"/>
                  </a:schemeClr>
                </a:solidFill>
              </a:rPr>
              <a:t>3. Some reverse graffiti artists are paid to make images that act as __________. </a:t>
            </a:r>
          </a:p>
          <a:p>
            <a:pPr marL="0" indent="0" fontAlgn="auto">
              <a:spcAft>
                <a:spcPts val="0"/>
              </a:spcAft>
              <a:buFont typeface="Corbel" pitchFamily="34" charset="0"/>
              <a:buNone/>
              <a:defRPr/>
            </a:pPr>
            <a:r>
              <a:rPr lang="en-US" sz="2400" dirty="0" smtClean="0">
                <a:solidFill>
                  <a:schemeClr val="accent1">
                    <a:lumMod val="50000"/>
                  </a:schemeClr>
                </a:solidFill>
              </a:rPr>
              <a:t>4. Orion made his message for ________.</a:t>
            </a:r>
          </a:p>
          <a:p>
            <a:pPr marL="0" indent="0" fontAlgn="auto">
              <a:spcAft>
                <a:spcPts val="0"/>
              </a:spcAft>
              <a:buFont typeface="Corbel" pitchFamily="34" charset="0"/>
              <a:buNone/>
              <a:defRPr/>
            </a:pPr>
            <a:r>
              <a:rPr lang="en-US" sz="2400" dirty="0" smtClean="0">
                <a:solidFill>
                  <a:schemeClr val="accent1">
                    <a:lumMod val="50000"/>
                  </a:schemeClr>
                </a:solidFill>
              </a:rPr>
              <a:t>5. The local authorities in Leeds were ________ by this new type of graffiti. </a:t>
            </a:r>
          </a:p>
          <a:p>
            <a:pPr marL="0" indent="0" fontAlgn="auto">
              <a:spcAft>
                <a:spcPts val="0"/>
              </a:spcAft>
              <a:buFont typeface="Corbel" pitchFamily="34" charset="0"/>
              <a:buNone/>
              <a:defRPr/>
            </a:pPr>
            <a:r>
              <a:rPr lang="en-US" sz="2400" dirty="0" smtClean="0">
                <a:solidFill>
                  <a:schemeClr val="accent1">
                    <a:lumMod val="50000"/>
                  </a:schemeClr>
                </a:solidFill>
              </a:rPr>
              <a:t>6. In Sao Paulo, the response of the authorities was to __________ every tunnel. </a:t>
            </a:r>
          </a:p>
          <a:p>
            <a:pPr indent="-182880" fontAlgn="auto">
              <a:spcAft>
                <a:spcPts val="0"/>
              </a:spcAft>
              <a:defRPr/>
            </a:pPr>
            <a:endParaRPr lang="en-US" dirty="0" smtClean="0">
              <a:solidFill>
                <a:schemeClr val="accent1">
                  <a:lumMod val="50000"/>
                </a:schemeClr>
              </a:solidFill>
            </a:endParaRPr>
          </a:p>
          <a:p>
            <a:pPr indent="-182880" fontAlgn="auto">
              <a:spcAft>
                <a:spcPts val="0"/>
              </a:spcAft>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Comment </a:t>
            </a:r>
          </a:p>
        </p:txBody>
      </p:sp>
      <p:pic>
        <p:nvPicPr>
          <p:cNvPr id="25602" name="Picture 2" descr="Image result for reverse graffiti images"/>
          <p:cNvPicPr>
            <a:picLocks noGrp="1" noChangeAspect="1" noChangeArrowheads="1"/>
          </p:cNvPicPr>
          <p:nvPr>
            <p:ph idx="1"/>
          </p:nvPr>
        </p:nvPicPr>
        <p:blipFill>
          <a:blip r:embed="rId2"/>
          <a:srcRect/>
          <a:stretch>
            <a:fillRect/>
          </a:stretch>
        </p:blipFill>
        <p:spPr>
          <a:xfrm>
            <a:off x="3049588" y="2057400"/>
            <a:ext cx="6057900" cy="40386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4" descr="Image result for reverse graffiti images"/>
          <p:cNvPicPr>
            <a:picLocks noGrp="1" noChangeAspect="1" noChangeArrowheads="1"/>
          </p:cNvPicPr>
          <p:nvPr>
            <p:ph idx="1"/>
          </p:nvPr>
        </p:nvPicPr>
        <p:blipFill>
          <a:blip r:embed="rId2"/>
          <a:srcRect/>
          <a:stretch>
            <a:fillRect/>
          </a:stretch>
        </p:blipFill>
        <p:spPr>
          <a:xfrm>
            <a:off x="3386138" y="2057400"/>
            <a:ext cx="5386387" cy="40386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Image result for reverse graffiti images"/>
          <p:cNvPicPr>
            <a:picLocks noGrp="1" noChangeAspect="1" noChangeArrowheads="1"/>
          </p:cNvPicPr>
          <p:nvPr>
            <p:ph idx="1"/>
          </p:nvPr>
        </p:nvPicPr>
        <p:blipFill>
          <a:blip r:embed="rId2"/>
          <a:srcRect/>
          <a:stretch>
            <a:fillRect/>
          </a:stretch>
        </p:blipFill>
        <p:spPr>
          <a:xfrm>
            <a:off x="3859213" y="2828925"/>
            <a:ext cx="4438650" cy="249555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algn="ctr"/>
            <a:r>
              <a:rPr lang="en-US" smtClean="0"/>
              <a:t>Reverse Graffiti </a:t>
            </a:r>
            <a:br>
              <a:rPr lang="en-US" smtClean="0"/>
            </a:br>
            <a:r>
              <a:rPr lang="en-US" sz="1600" smtClean="0"/>
              <a:t>page 48</a:t>
            </a:r>
          </a:p>
        </p:txBody>
      </p:sp>
      <p:pic>
        <p:nvPicPr>
          <p:cNvPr id="14338" name="Picture 2" descr="Image result for the mural of skulls in sao paulo"/>
          <p:cNvPicPr>
            <a:picLocks noGrp="1" noChangeAspect="1" noChangeArrowheads="1"/>
          </p:cNvPicPr>
          <p:nvPr>
            <p:ph idx="1"/>
          </p:nvPr>
        </p:nvPicPr>
        <p:blipFill>
          <a:blip r:embed="rId2"/>
          <a:srcRect/>
          <a:stretch>
            <a:fillRect/>
          </a:stretch>
        </p:blipFill>
        <p:spPr>
          <a:xfrm>
            <a:off x="2365375" y="1841500"/>
            <a:ext cx="8067675" cy="3556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7863" y="2160588"/>
            <a:ext cx="6546850" cy="3881437"/>
          </a:xfrm>
        </p:spPr>
        <p:txBody>
          <a:bodyPr rtlCol="0">
            <a:normAutofit/>
          </a:bodyPr>
          <a:lstStyle/>
          <a:p>
            <a:pPr marL="0" indent="0" fontAlgn="auto">
              <a:spcAft>
                <a:spcPts val="0"/>
              </a:spcAft>
              <a:buFont typeface="Corbel" pitchFamily="34" charset="0"/>
              <a:buNone/>
              <a:defRPr/>
            </a:pPr>
            <a:r>
              <a:rPr lang="en-US" sz="2400" b="1" dirty="0">
                <a:solidFill>
                  <a:schemeClr val="accent1">
                    <a:lumMod val="50000"/>
                  </a:schemeClr>
                </a:solidFill>
              </a:rPr>
              <a:t>Read the following sentences. Do you agree with any of them? </a:t>
            </a:r>
          </a:p>
          <a:p>
            <a:pPr indent="-182880" fontAlgn="auto">
              <a:spcAft>
                <a:spcPts val="0"/>
              </a:spcAft>
              <a:buFontTx/>
              <a:buChar char="-"/>
              <a:defRPr/>
            </a:pPr>
            <a:r>
              <a:rPr lang="en-US" dirty="0" smtClean="0">
                <a:solidFill>
                  <a:schemeClr val="accent1">
                    <a:lumMod val="50000"/>
                  </a:schemeClr>
                </a:solidFill>
              </a:rPr>
              <a:t>Art </a:t>
            </a:r>
            <a:r>
              <a:rPr lang="en-US" dirty="0">
                <a:solidFill>
                  <a:schemeClr val="accent1">
                    <a:lumMod val="50000"/>
                  </a:schemeClr>
                </a:solidFill>
              </a:rPr>
              <a:t>should be pleasing to the viewer. </a:t>
            </a:r>
            <a:r>
              <a:rPr lang="en-US" dirty="0" smtClean="0">
                <a:solidFill>
                  <a:schemeClr val="accent1">
                    <a:lumMod val="50000"/>
                  </a:schemeClr>
                </a:solidFill>
              </a:rPr>
              <a:t>_____</a:t>
            </a:r>
            <a:endParaRPr lang="en-US" dirty="0">
              <a:solidFill>
                <a:schemeClr val="accent1">
                  <a:lumMod val="50000"/>
                </a:schemeClr>
              </a:solidFill>
            </a:endParaRPr>
          </a:p>
          <a:p>
            <a:pPr indent="-182880" fontAlgn="auto">
              <a:spcAft>
                <a:spcPts val="0"/>
              </a:spcAft>
              <a:buFontTx/>
              <a:buChar char="-"/>
              <a:defRPr/>
            </a:pPr>
            <a:r>
              <a:rPr lang="en-US" dirty="0">
                <a:solidFill>
                  <a:schemeClr val="accent1">
                    <a:lumMod val="50000"/>
                  </a:schemeClr>
                </a:solidFill>
              </a:rPr>
              <a:t>Art should involve effort on the part of the artist. </a:t>
            </a:r>
            <a:r>
              <a:rPr lang="en-US" dirty="0" smtClean="0">
                <a:solidFill>
                  <a:schemeClr val="accent1">
                    <a:lumMod val="50000"/>
                  </a:schemeClr>
                </a:solidFill>
              </a:rPr>
              <a:t>___________</a:t>
            </a:r>
            <a:endParaRPr lang="en-US" dirty="0">
              <a:solidFill>
                <a:schemeClr val="accent1">
                  <a:lumMod val="50000"/>
                </a:schemeClr>
              </a:solidFill>
            </a:endParaRPr>
          </a:p>
          <a:p>
            <a:pPr indent="-182880" fontAlgn="auto">
              <a:spcAft>
                <a:spcPts val="0"/>
              </a:spcAft>
              <a:buFontTx/>
              <a:buChar char="-"/>
              <a:defRPr/>
            </a:pPr>
            <a:r>
              <a:rPr lang="en-US" dirty="0">
                <a:solidFill>
                  <a:schemeClr val="accent1">
                    <a:lumMod val="50000"/>
                  </a:schemeClr>
                </a:solidFill>
              </a:rPr>
              <a:t>Art should involve technical skill. </a:t>
            </a:r>
            <a:r>
              <a:rPr lang="en-US" dirty="0" smtClean="0">
                <a:solidFill>
                  <a:schemeClr val="accent1">
                    <a:lumMod val="50000"/>
                  </a:schemeClr>
                </a:solidFill>
              </a:rPr>
              <a:t>_______</a:t>
            </a:r>
            <a:endParaRPr lang="en-US" dirty="0">
              <a:solidFill>
                <a:schemeClr val="accent1">
                  <a:lumMod val="50000"/>
                </a:schemeClr>
              </a:solidFill>
            </a:endParaRPr>
          </a:p>
          <a:p>
            <a:pPr indent="-182880" fontAlgn="auto">
              <a:spcAft>
                <a:spcPts val="0"/>
              </a:spcAft>
              <a:buFontTx/>
              <a:buChar char="-"/>
              <a:defRPr/>
            </a:pPr>
            <a:r>
              <a:rPr lang="en-US" dirty="0">
                <a:solidFill>
                  <a:schemeClr val="accent1">
                    <a:lumMod val="50000"/>
                  </a:schemeClr>
                </a:solidFill>
              </a:rPr>
              <a:t>Art should have a social message or make a political point. </a:t>
            </a:r>
            <a:r>
              <a:rPr lang="en-US" dirty="0" smtClean="0">
                <a:solidFill>
                  <a:schemeClr val="accent1">
                    <a:lumMod val="50000"/>
                  </a:schemeClr>
                </a:solidFill>
              </a:rPr>
              <a:t>____________</a:t>
            </a:r>
            <a:endParaRPr lang="en-US" dirty="0">
              <a:solidFill>
                <a:schemeClr val="accent1">
                  <a:lumMod val="50000"/>
                </a:schemeClr>
              </a:solidFill>
            </a:endParaRPr>
          </a:p>
          <a:p>
            <a:pPr indent="-182880" fontAlgn="auto">
              <a:spcAft>
                <a:spcPts val="0"/>
              </a:spcAft>
              <a:buFontTx/>
              <a:buChar char="-"/>
              <a:defRPr/>
            </a:pPr>
            <a:endParaRPr lang="en-US" dirty="0"/>
          </a:p>
          <a:p>
            <a:pPr indent="-182880" fontAlgn="auto">
              <a:spcAft>
                <a:spcPts val="0"/>
              </a:spcAft>
              <a:defRPr/>
            </a:pPr>
            <a:endParaRPr lang="en-US" dirty="0"/>
          </a:p>
        </p:txBody>
      </p:sp>
      <p:pic>
        <p:nvPicPr>
          <p:cNvPr id="5" name="Shape">
            <a:hlinkClick r:id="" action="ppaction://media"/>
          </p:cNvPr>
          <p:cNvPicPr>
            <a:picLocks noGrp="1" noChangeAspect="1"/>
          </p:cNvPicPr>
          <p:nvPr>
            <p:ph sz="half" idx="2"/>
            <a:audioFile r:link="rId1"/>
          </p:nvPr>
        </p:nvPicPr>
        <p:blipFill>
          <a:blip r:embed="rId3"/>
          <a:srcRect/>
          <a:stretch>
            <a:fillRect/>
          </a:stretch>
        </p:blipFill>
        <p:spPr>
          <a:xfrm>
            <a:off x="8135938" y="2911475"/>
            <a:ext cx="609600" cy="609600"/>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2972" fill="hold"/>
                                        <p:tgtEl>
                                          <p:spTgt spid="5"/>
                                        </p:tgtEl>
                                      </p:cBhvr>
                                    </p:cmd>
                                  </p:childTnLst>
                                </p:cTn>
                              </p:par>
                            </p:childTnLst>
                          </p:cTn>
                        </p:par>
                      </p:childTnLst>
                    </p:cTn>
                  </p:par>
                </p:childTnLst>
              </p:cTn>
              <p:nextCondLst>
                <p:cond evt="onClick" delay="0">
                  <p:tgtEl>
                    <p:spTgt spid="5"/>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ctr" fontAlgn="auto">
              <a:spcAft>
                <a:spcPts val="0"/>
              </a:spcAft>
              <a:defRPr/>
            </a:pPr>
            <a:r>
              <a:rPr lang="en-US" b="1" dirty="0" smtClean="0">
                <a:solidFill>
                  <a:schemeClr val="accent1">
                    <a:lumMod val="50000"/>
                  </a:schemeClr>
                </a:solidFill>
              </a:rPr>
              <a:t>Listening Task </a:t>
            </a:r>
            <a:endParaRPr lang="en-US" b="1" dirty="0">
              <a:solidFill>
                <a:schemeClr val="accent1">
                  <a:lumMod val="50000"/>
                </a:schemeClr>
              </a:solidFill>
            </a:endParaRPr>
          </a:p>
        </p:txBody>
      </p:sp>
      <p:sp>
        <p:nvSpPr>
          <p:cNvPr id="3" name="Content Placeholder 2"/>
          <p:cNvSpPr>
            <a:spLocks noGrp="1"/>
          </p:cNvSpPr>
          <p:nvPr>
            <p:ph idx="1"/>
          </p:nvPr>
        </p:nvSpPr>
        <p:spPr/>
        <p:txBody>
          <a:bodyPr rtlCol="0">
            <a:normAutofit/>
          </a:bodyPr>
          <a:lstStyle/>
          <a:p>
            <a:pPr marL="0" indent="0" fontAlgn="auto">
              <a:spcAft>
                <a:spcPts val="0"/>
              </a:spcAft>
              <a:buFont typeface="Corbel" pitchFamily="34" charset="0"/>
              <a:buNone/>
              <a:defRPr/>
            </a:pPr>
            <a:endParaRPr lang="en-US" dirty="0"/>
          </a:p>
          <a:p>
            <a:pPr marL="0" indent="0" fontAlgn="auto">
              <a:spcAft>
                <a:spcPts val="0"/>
              </a:spcAft>
              <a:buFont typeface="Corbel" pitchFamily="34" charset="0"/>
              <a:buNone/>
              <a:defRPr/>
            </a:pPr>
            <a:r>
              <a:rPr lang="en-US" sz="2400" dirty="0" smtClean="0">
                <a:solidFill>
                  <a:schemeClr val="accent1">
                    <a:lumMod val="50000"/>
                  </a:schemeClr>
                </a:solidFill>
                <a:latin typeface="Times New Roman" panose="02020603050405020304" pitchFamily="18" charset="0"/>
                <a:cs typeface="Times New Roman" panose="02020603050405020304" pitchFamily="18" charset="0"/>
              </a:rPr>
              <a:t>After you listen: </a:t>
            </a:r>
          </a:p>
          <a:p>
            <a:pPr indent="-182880" fontAlgn="auto">
              <a:spcAft>
                <a:spcPts val="0"/>
              </a:spcAft>
              <a:defRPr/>
            </a:pPr>
            <a:endParaRPr lang="en-US" sz="2400" dirty="0" smtClean="0">
              <a:solidFill>
                <a:schemeClr val="accent1">
                  <a:lumMod val="50000"/>
                </a:schemeClr>
              </a:solidFill>
              <a:latin typeface="Times New Roman" panose="02020603050405020304" pitchFamily="18" charset="0"/>
              <a:cs typeface="Times New Roman" panose="02020603050405020304" pitchFamily="18" charset="0"/>
            </a:endParaRPr>
          </a:p>
          <a:p>
            <a:pPr indent="-182880" fontAlgn="auto">
              <a:spcAft>
                <a:spcPts val="0"/>
              </a:spcAft>
              <a:defRPr/>
            </a:pPr>
            <a:endParaRPr lang="en-US" sz="2400" dirty="0">
              <a:solidFill>
                <a:schemeClr val="accent1">
                  <a:lumMod val="50000"/>
                </a:schemeClr>
              </a:solidFill>
              <a:latin typeface="Times New Roman" panose="02020603050405020304" pitchFamily="18" charset="0"/>
              <a:cs typeface="Times New Roman" panose="02020603050405020304" pitchFamily="18" charset="0"/>
            </a:endParaRPr>
          </a:p>
          <a:p>
            <a:pPr indent="-182880" fontAlgn="auto">
              <a:spcAft>
                <a:spcPts val="0"/>
              </a:spcAft>
              <a:defRPr/>
            </a:pPr>
            <a:r>
              <a:rPr lang="en-US" sz="2400" dirty="0" smtClean="0">
                <a:solidFill>
                  <a:schemeClr val="accent1">
                    <a:lumMod val="50000"/>
                  </a:schemeClr>
                </a:solidFill>
                <a:latin typeface="Times New Roman" panose="02020603050405020304" pitchFamily="18" charset="0"/>
                <a:cs typeface="Times New Roman" panose="02020603050405020304" pitchFamily="18" charset="0"/>
              </a:rPr>
              <a:t>What are the roles of an artist and a viewer according to the speaker? </a:t>
            </a:r>
            <a:endParaRPr lang="en-US" sz="24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4" name="Shape">
            <a:hlinkClick r:id="" action="ppaction://media"/>
          </p:cNvPr>
          <p:cNvPicPr>
            <a:picLocks noRot="1" noChangeAspect="1"/>
          </p:cNvPicPr>
          <p:nvPr>
            <a:audioFile r:link="rId1"/>
          </p:nvPr>
        </p:nvPicPr>
        <p:blipFill>
          <a:blip r:embed="rId3"/>
          <a:srcRect/>
          <a:stretch>
            <a:fillRect/>
          </a:stretch>
        </p:blipFill>
        <p:spPr bwMode="auto">
          <a:xfrm>
            <a:off x="6992938" y="2911475"/>
            <a:ext cx="1752600" cy="10683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2972"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8349" y="978794"/>
            <a:ext cx="8259651" cy="772733"/>
          </a:xfrm>
        </p:spPr>
        <p:txBody>
          <a:bodyPr rtlCol="0">
            <a:noAutofit/>
          </a:bodyPr>
          <a:lstStyle/>
          <a:p>
            <a:pPr fontAlgn="auto">
              <a:spcAft>
                <a:spcPts val="0"/>
              </a:spcAft>
              <a:defRPr/>
            </a:pPr>
            <a:r>
              <a:rPr lang="en-GB" sz="2400" smtClean="0"/>
              <a:t>Reverse Graffiti</a:t>
            </a:r>
            <a:r>
              <a:rPr sz="2400" smtClean="0"/>
              <a:t/>
            </a:r>
            <a:br>
              <a:rPr sz="2400" smtClean="0"/>
            </a:br>
            <a:endParaRPr sz="2400"/>
          </a:p>
        </p:txBody>
      </p:sp>
      <p:sp>
        <p:nvSpPr>
          <p:cNvPr id="3" name="Subtitle 2"/>
          <p:cNvSpPr>
            <a:spLocks noGrp="1"/>
          </p:cNvSpPr>
          <p:nvPr>
            <p:ph type="subTitle" idx="1"/>
          </p:nvPr>
        </p:nvSpPr>
        <p:spPr>
          <a:xfrm>
            <a:off x="889000" y="1957388"/>
            <a:ext cx="9688513" cy="4900612"/>
          </a:xfrm>
        </p:spPr>
        <p:txBody>
          <a:bodyPr rtlCol="0"/>
          <a:lstStyle/>
          <a:p>
            <a:pPr algn="l" fontAlgn="auto">
              <a:spcAft>
                <a:spcPts val="0"/>
              </a:spcAft>
              <a:defRPr/>
            </a:pPr>
            <a:r>
              <a:rPr lang="en-GB" sz="2000" dirty="0" smtClean="0">
                <a:solidFill>
                  <a:schemeClr val="accent1">
                    <a:lumMod val="50000"/>
                  </a:schemeClr>
                </a:solidFill>
                <a:latin typeface="Times New Roman" panose="02020603050405020304" pitchFamily="18" charset="0"/>
                <a:cs typeface="Times New Roman" panose="02020603050405020304" pitchFamily="18" charset="0"/>
              </a:rPr>
              <a:t>When </a:t>
            </a:r>
            <a:r>
              <a:rPr lang="en-GB" sz="2000" dirty="0">
                <a:solidFill>
                  <a:schemeClr val="accent1">
                    <a:lumMod val="50000"/>
                  </a:schemeClr>
                </a:solidFill>
                <a:latin typeface="Times New Roman" panose="02020603050405020304" pitchFamily="18" charset="0"/>
                <a:cs typeface="Times New Roman" panose="02020603050405020304" pitchFamily="18" charset="0"/>
              </a:rPr>
              <a:t>is cleaning walls a crime? When you’re doing it to create art, obviously. A number of street artists around the world have started expressing themselves through a practice known as </a:t>
            </a:r>
            <a:r>
              <a:rPr lang="en-GB" sz="2000" b="1" dirty="0">
                <a:solidFill>
                  <a:schemeClr val="accent1">
                    <a:lumMod val="50000"/>
                  </a:schemeClr>
                </a:solidFill>
                <a:latin typeface="Times New Roman" panose="02020603050405020304" pitchFamily="18" charset="0"/>
                <a:cs typeface="Times New Roman" panose="02020603050405020304" pitchFamily="18" charset="0"/>
              </a:rPr>
              <a:t>reverse graffiti</a:t>
            </a:r>
            <a:r>
              <a:rPr lang="en-GB" sz="2000" dirty="0">
                <a:solidFill>
                  <a:schemeClr val="accent1">
                    <a:lumMod val="50000"/>
                  </a:schemeClr>
                </a:solidFill>
                <a:latin typeface="Times New Roman" panose="02020603050405020304" pitchFamily="18" charset="0"/>
                <a:cs typeface="Times New Roman" panose="02020603050405020304" pitchFamily="18" charset="0"/>
              </a:rPr>
              <a:t>. Inspired by the ‘clean me’ messages that you see written on the back of some trucks, they find dirty surfaces and </a:t>
            </a:r>
            <a:r>
              <a:rPr lang="en-GB" sz="2000" b="1" dirty="0">
                <a:solidFill>
                  <a:schemeClr val="accent1">
                    <a:lumMod val="50000"/>
                  </a:schemeClr>
                </a:solidFill>
                <a:latin typeface="Times New Roman" panose="02020603050405020304" pitchFamily="18" charset="0"/>
                <a:cs typeface="Times New Roman" panose="02020603050405020304" pitchFamily="18" charset="0"/>
              </a:rPr>
              <a:t>inscribe</a:t>
            </a:r>
            <a:r>
              <a:rPr lang="en-GB" sz="2000" dirty="0">
                <a:solidFill>
                  <a:schemeClr val="accent1">
                    <a:lumMod val="50000"/>
                  </a:schemeClr>
                </a:solidFill>
                <a:latin typeface="Times New Roman" panose="02020603050405020304" pitchFamily="18" charset="0"/>
                <a:cs typeface="Times New Roman" panose="02020603050405020304" pitchFamily="18" charset="0"/>
              </a:rPr>
              <a:t> them with images or messages using cleaning brushes or pressure hoses. Either way, it’s the same principle: the image is made by cleaning away the dirt</a:t>
            </a:r>
            <a:r>
              <a:rPr lang="en-GB" sz="2000" dirty="0" smtClean="0">
                <a:solidFill>
                  <a:schemeClr val="accent1">
                    <a:lumMod val="50000"/>
                  </a:schemeClr>
                </a:solidFill>
                <a:latin typeface="Times New Roman" panose="02020603050405020304" pitchFamily="18" charset="0"/>
                <a:cs typeface="Times New Roman" panose="02020603050405020304" pitchFamily="18" charset="0"/>
              </a:rPr>
              <a:t>.</a:t>
            </a:r>
          </a:p>
          <a:p>
            <a:pPr algn="l" fontAlgn="auto">
              <a:spcAft>
                <a:spcPts val="0"/>
              </a:spcAft>
              <a:defRPr/>
            </a:pP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a:p>
            <a:pPr marL="457200" indent="-457200" algn="l" fontAlgn="auto">
              <a:spcAft>
                <a:spcPts val="0"/>
              </a:spcAft>
              <a:buFont typeface="Corbel" pitchFamily="34" charset="0"/>
              <a:buAutoNum type="arabicPeriod"/>
              <a:defRPr/>
            </a:pPr>
            <a:r>
              <a:rPr lang="en-US" sz="2000" dirty="0" smtClean="0">
                <a:solidFill>
                  <a:schemeClr val="accent1">
                    <a:lumMod val="50000"/>
                  </a:schemeClr>
                </a:solidFill>
                <a:latin typeface="Times New Roman" panose="02020603050405020304" pitchFamily="18" charset="0"/>
                <a:cs typeface="Times New Roman" panose="02020603050405020304" pitchFamily="18" charset="0"/>
              </a:rPr>
              <a:t>What is reverse graffiti? </a:t>
            </a:r>
          </a:p>
          <a:p>
            <a:pPr marL="457200" indent="-457200" algn="l" fontAlgn="auto">
              <a:spcAft>
                <a:spcPts val="0"/>
              </a:spcAft>
              <a:buFont typeface="Corbel" pitchFamily="34" charset="0"/>
              <a:buAutoNum type="arabicPeriod"/>
              <a:defRPr/>
            </a:pPr>
            <a:r>
              <a:rPr lang="en-US" sz="2000" dirty="0" smtClean="0">
                <a:solidFill>
                  <a:schemeClr val="accent1">
                    <a:lumMod val="50000"/>
                  </a:schemeClr>
                </a:solidFill>
                <a:latin typeface="Times New Roman" panose="02020603050405020304" pitchFamily="18" charset="0"/>
                <a:cs typeface="Times New Roman" panose="02020603050405020304" pitchFamily="18" charset="0"/>
              </a:rPr>
              <a:t>What inspired reverse graffiti? </a:t>
            </a:r>
          </a:p>
          <a:p>
            <a:pPr marL="457200" indent="-457200" algn="l" fontAlgn="auto">
              <a:spcAft>
                <a:spcPts val="0"/>
              </a:spcAft>
              <a:buFont typeface="Corbel" pitchFamily="34" charset="0"/>
              <a:buAutoNum type="arabicPeriod"/>
              <a:defRPr/>
            </a:pPr>
            <a:r>
              <a:rPr lang="en-US" sz="2000" dirty="0" smtClean="0">
                <a:solidFill>
                  <a:schemeClr val="accent1">
                    <a:lumMod val="50000"/>
                  </a:schemeClr>
                </a:solidFill>
                <a:latin typeface="Times New Roman" panose="02020603050405020304" pitchFamily="18" charset="0"/>
                <a:cs typeface="Times New Roman" panose="02020603050405020304" pitchFamily="18" charset="0"/>
              </a:rPr>
              <a:t>What tools are used by graffiti artists? </a:t>
            </a:r>
          </a:p>
          <a:p>
            <a:pPr marL="457200" indent="-457200" algn="l" fontAlgn="auto">
              <a:spcAft>
                <a:spcPts val="0"/>
              </a:spcAft>
              <a:buFont typeface="Corbel" pitchFamily="34" charset="0"/>
              <a:buAutoNum type="arabicPeriod"/>
              <a:defRPr/>
            </a:pPr>
            <a:r>
              <a:rPr lang="en-US" sz="2000" dirty="0" smtClean="0">
                <a:solidFill>
                  <a:schemeClr val="accent1">
                    <a:lumMod val="50000"/>
                  </a:schemeClr>
                </a:solidFill>
                <a:latin typeface="Times New Roman" panose="02020603050405020304" pitchFamily="18" charset="0"/>
                <a:cs typeface="Times New Roman" panose="02020603050405020304" pitchFamily="18" charset="0"/>
              </a:rPr>
              <a:t>How is the image made? </a:t>
            </a: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30338"/>
            <a:ext cx="10515600" cy="4746625"/>
          </a:xfrm>
        </p:spPr>
        <p:txBody>
          <a:bodyPr rtlCol="0">
            <a:normAutofit/>
          </a:bodyPr>
          <a:lstStyle/>
          <a:p>
            <a:pPr marL="0" indent="0" fontAlgn="auto">
              <a:spcAft>
                <a:spcPts val="0"/>
              </a:spcAft>
              <a:buFont typeface="Corbel" pitchFamily="34" charset="0"/>
              <a:buNone/>
              <a:defRPr/>
            </a:pPr>
            <a:r>
              <a:rPr lang="en-GB" dirty="0">
                <a:solidFill>
                  <a:schemeClr val="tx1"/>
                </a:solidFill>
              </a:rPr>
              <a:t>Each artist has their own individual style but all artists share a common aim: to draw attention to the pollution in our cities. The UK’s Paul Curtis, better known as Moose, operates around Leeds and London and has been commissioned by a number of companies to make reverse graffiti advertisements</a:t>
            </a:r>
            <a:r>
              <a:rPr lang="en-GB" dirty="0" smtClean="0">
                <a:solidFill>
                  <a:schemeClr val="tx1"/>
                </a:solidFill>
              </a:rPr>
              <a:t>.</a:t>
            </a:r>
          </a:p>
          <a:p>
            <a:pPr marL="0" indent="0" fontAlgn="auto">
              <a:spcAft>
                <a:spcPts val="0"/>
              </a:spcAft>
              <a:buFont typeface="Corbel" pitchFamily="34" charset="0"/>
              <a:buNone/>
              <a:defRPr/>
            </a:pPr>
            <a:endParaRPr lang="en-GB" sz="2400" dirty="0" smtClean="0">
              <a:solidFill>
                <a:schemeClr val="tx1"/>
              </a:solidFill>
            </a:endParaRPr>
          </a:p>
          <a:p>
            <a:pPr marL="514350" indent="-514350" fontAlgn="auto">
              <a:spcAft>
                <a:spcPts val="0"/>
              </a:spcAft>
              <a:buFont typeface="Corbel" pitchFamily="34" charset="0"/>
              <a:buAutoNum type="arabicPeriod"/>
              <a:defRPr/>
            </a:pPr>
            <a:r>
              <a:rPr lang="en-GB" sz="2400" dirty="0" smtClean="0">
                <a:solidFill>
                  <a:schemeClr val="tx1"/>
                </a:solidFill>
              </a:rPr>
              <a:t>What common aim combines graffiti artists? </a:t>
            </a:r>
          </a:p>
          <a:p>
            <a:pPr marL="514350" indent="-514350" fontAlgn="auto">
              <a:spcAft>
                <a:spcPts val="0"/>
              </a:spcAft>
              <a:buFont typeface="Corbel" pitchFamily="34" charset="0"/>
              <a:buAutoNum type="arabicPeriod"/>
              <a:defRPr/>
            </a:pPr>
            <a:r>
              <a:rPr lang="en-GB" sz="2400" dirty="0" smtClean="0">
                <a:solidFill>
                  <a:schemeClr val="tx1"/>
                </a:solidFill>
              </a:rPr>
              <a:t>Do artist have the same style? </a:t>
            </a:r>
          </a:p>
          <a:p>
            <a:pPr marL="514350" indent="-514350" fontAlgn="auto">
              <a:spcAft>
                <a:spcPts val="0"/>
              </a:spcAft>
              <a:buFont typeface="Corbel" pitchFamily="34" charset="0"/>
              <a:buAutoNum type="arabicPeriod"/>
              <a:defRPr/>
            </a:pPr>
            <a:r>
              <a:rPr lang="en-GB" sz="2400" dirty="0" smtClean="0">
                <a:solidFill>
                  <a:schemeClr val="tx1"/>
                </a:solidFill>
              </a:rPr>
              <a:t>Name an important graffiti artist.</a:t>
            </a:r>
          </a:p>
          <a:p>
            <a:pPr marL="514350" indent="-514350" fontAlgn="auto">
              <a:spcAft>
                <a:spcPts val="0"/>
              </a:spcAft>
              <a:buFont typeface="Corbel" pitchFamily="34" charset="0"/>
              <a:buAutoNum type="arabicPeriod"/>
              <a:defRPr/>
            </a:pPr>
            <a:r>
              <a:rPr lang="en-GB" sz="2400" dirty="0" smtClean="0">
                <a:solidFill>
                  <a:schemeClr val="tx1"/>
                </a:solidFill>
              </a:rPr>
              <a:t>Why was Moose commissioned by some countries? </a:t>
            </a:r>
          </a:p>
          <a:p>
            <a:pPr marL="514350" indent="-514350" fontAlgn="auto">
              <a:spcAft>
                <a:spcPts val="0"/>
              </a:spcAft>
              <a:buFont typeface="Corbel" pitchFamily="34" charset="0"/>
              <a:buAutoNum type="arabicPeriod"/>
              <a:defRPr/>
            </a:pPr>
            <a:endParaRPr lang="en-GB" sz="2400" dirty="0" smtClean="0">
              <a:solidFill>
                <a:schemeClr val="tx1"/>
              </a:solidFill>
            </a:endParaRPr>
          </a:p>
          <a:p>
            <a:pPr marL="514350" indent="-514350" fontAlgn="auto">
              <a:spcAft>
                <a:spcPts val="0"/>
              </a:spcAft>
              <a:buFont typeface="Corbel" pitchFamily="34" charset="0"/>
              <a:buAutoNum type="arabicPeriod"/>
              <a:defRPr/>
            </a:pPr>
            <a:endParaRPr lang="en-US" sz="2000" dirty="0"/>
          </a:p>
          <a:p>
            <a:pPr indent="-182880" fontAlgn="auto">
              <a:spcAft>
                <a:spcPts val="0"/>
              </a:spcAft>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650" y="955675"/>
            <a:ext cx="10731500" cy="5770563"/>
          </a:xfrm>
        </p:spPr>
        <p:txBody>
          <a:bodyPr rtlCol="0">
            <a:normAutofit/>
          </a:bodyPr>
          <a:lstStyle/>
          <a:p>
            <a:pPr marL="0" indent="0" fontAlgn="auto">
              <a:spcAft>
                <a:spcPts val="0"/>
              </a:spcAft>
              <a:buFont typeface="Corbel" pitchFamily="34" charset="0"/>
              <a:buNone/>
              <a:defRPr/>
            </a:pPr>
            <a:r>
              <a:rPr lang="en-GB" dirty="0">
                <a:solidFill>
                  <a:schemeClr val="accent1">
                    <a:lumMod val="50000"/>
                  </a:schemeClr>
                </a:solidFill>
              </a:rPr>
              <a:t>Brazilian artist, Alexandre Orion, turned one of São Paulo’s transport tunnels into an amazing mural in 2006 by scraping away the dirt. Made up of a series of white skulls, the mural reminds drivers of the effect their pollution is having on the planet. ‘Every motorist sits in the comfort of their car, but they don’t give any consideration to the price their comfort has for the environment and consequently for themselves,’ says Orion</a:t>
            </a:r>
            <a:r>
              <a:rPr lang="en-GB" dirty="0" smtClean="0">
                <a:solidFill>
                  <a:schemeClr val="accent1">
                    <a:lumMod val="50000"/>
                  </a:schemeClr>
                </a:solidFill>
              </a:rPr>
              <a:t>.</a:t>
            </a:r>
          </a:p>
          <a:p>
            <a:pPr marL="0" indent="0" fontAlgn="auto">
              <a:spcAft>
                <a:spcPts val="0"/>
              </a:spcAft>
              <a:buFont typeface="Corbel" pitchFamily="34" charset="0"/>
              <a:buNone/>
              <a:defRPr/>
            </a:pPr>
            <a:endParaRPr lang="en-GB" dirty="0" smtClean="0">
              <a:solidFill>
                <a:schemeClr val="accent1">
                  <a:lumMod val="50000"/>
                </a:schemeClr>
              </a:solidFill>
            </a:endParaRP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Where does Orion come from?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What was Orion’s most impressive achievement?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How was this mural made?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What is the aim behind this mural? </a:t>
            </a:r>
          </a:p>
          <a:p>
            <a:pPr marL="514350" indent="-514350" fontAlgn="auto">
              <a:spcAft>
                <a:spcPts val="0"/>
              </a:spcAft>
              <a:buFont typeface="Corbel" pitchFamily="34" charset="0"/>
              <a:buAutoNum type="arabicPeriod"/>
              <a:defRPr/>
            </a:pPr>
            <a:r>
              <a:rPr lang="en-GB" sz="2400" dirty="0" smtClean="0">
                <a:solidFill>
                  <a:schemeClr val="accent1">
                    <a:lumMod val="50000"/>
                  </a:schemeClr>
                </a:solidFill>
              </a:rPr>
              <a:t>What is Orion’s criticism of motorists? </a:t>
            </a:r>
          </a:p>
          <a:p>
            <a:pPr marL="514350" indent="-514350" fontAlgn="auto">
              <a:spcAft>
                <a:spcPts val="0"/>
              </a:spcAft>
              <a:buFont typeface="Corbel" pitchFamily="34" charset="0"/>
              <a:buAutoNum type="arabicPeriod"/>
              <a:defRPr/>
            </a:pPr>
            <a:endParaRPr lang="en-US" dirty="0"/>
          </a:p>
          <a:p>
            <a:pPr indent="-182880" fontAlgn="auto">
              <a:spcAft>
                <a:spcPts val="0"/>
              </a:spcAft>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1138"/>
            <a:ext cx="10515600" cy="4695825"/>
          </a:xfrm>
        </p:spPr>
        <p:txBody>
          <a:bodyPr rtlCol="0">
            <a:normAutofit/>
          </a:bodyPr>
          <a:lstStyle/>
          <a:p>
            <a:pPr marL="0" indent="0" fontAlgn="auto">
              <a:spcAft>
                <a:spcPts val="0"/>
              </a:spcAft>
              <a:buFont typeface="Corbel" pitchFamily="34" charset="0"/>
              <a:buNone/>
              <a:defRPr/>
            </a:pPr>
            <a:r>
              <a:rPr lang="en-GB" b="1" dirty="0">
                <a:solidFill>
                  <a:schemeClr val="accent1">
                    <a:lumMod val="50000"/>
                  </a:schemeClr>
                </a:solidFill>
              </a:rPr>
              <a:t>The anti-pollution message of the reverse graffiti artists confuses city authorities since the main argument against graffiti is that it spoils the appearance of both types of property: public and private. This was what Leeds City Council said about Moose’s work: ‘Leeds residents want to live in clean and attractive neighbourhoods. </a:t>
            </a:r>
            <a:endParaRPr lang="en-GB" b="1" dirty="0" smtClean="0">
              <a:solidFill>
                <a:schemeClr val="accent1">
                  <a:lumMod val="50000"/>
                </a:schemeClr>
              </a:solidFill>
            </a:endParaRPr>
          </a:p>
          <a:p>
            <a:pPr marL="0" indent="0" fontAlgn="auto">
              <a:spcAft>
                <a:spcPts val="0"/>
              </a:spcAft>
              <a:buFont typeface="Corbel" pitchFamily="34" charset="0"/>
              <a:buNone/>
              <a:defRPr/>
            </a:pPr>
            <a:endParaRPr lang="en-US" b="1" dirty="0" smtClean="0">
              <a:solidFill>
                <a:schemeClr val="accent1">
                  <a:lumMod val="50000"/>
                </a:schemeClr>
              </a:solidFill>
            </a:endParaRP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What message does reverse graffiti artists try to show? </a:t>
            </a: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Why is this message confusing for authorities? </a:t>
            </a: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What properties are more likely to be spoiled by graffiti? </a:t>
            </a: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What is Leeds City Council’s argument against Moose’s work?</a:t>
            </a:r>
          </a:p>
          <a:p>
            <a:pPr marL="514350" indent="-514350" fontAlgn="auto">
              <a:spcAft>
                <a:spcPts val="0"/>
              </a:spcAft>
              <a:buFont typeface="Corbel" pitchFamily="34" charset="0"/>
              <a:buAutoNum type="arabicPeriod"/>
              <a:defRPr/>
            </a:pPr>
            <a:endParaRPr lang="en-US" b="1" dirty="0" smtClean="0"/>
          </a:p>
          <a:p>
            <a:pPr marL="514350" indent="-514350" fontAlgn="auto">
              <a:spcAft>
                <a:spcPts val="0"/>
              </a:spcAft>
              <a:buFont typeface="Corbel" pitchFamily="34" charset="0"/>
              <a:buAutoNum type="arabicPeriod"/>
              <a:defRPr/>
            </a:pP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39850"/>
            <a:ext cx="10515600" cy="5189538"/>
          </a:xfrm>
        </p:spPr>
        <p:txBody>
          <a:bodyPr rtlCol="0">
            <a:normAutofit/>
          </a:bodyPr>
          <a:lstStyle/>
          <a:p>
            <a:pPr marL="0" indent="0" fontAlgn="auto">
              <a:spcAft>
                <a:spcPts val="0"/>
              </a:spcAft>
              <a:buFont typeface="Corbel" pitchFamily="34" charset="0"/>
              <a:buNone/>
              <a:defRPr/>
            </a:pPr>
            <a:r>
              <a:rPr lang="en-GB" sz="2000" b="1" dirty="0">
                <a:solidFill>
                  <a:schemeClr val="accent1">
                    <a:lumMod val="50000"/>
                  </a:schemeClr>
                </a:solidFill>
              </a:rPr>
              <a:t>We view this kind of advertising as environmental damage and will take strong action against any advertisers carrying out such campaigns.’ It seems that no action was taken against the advertisers – no fines nor any other punishment – but Moose himself was ordered to ‘clean up his act’. How was he supposed to do this: by making all property he had cleaned dirty again</a:t>
            </a:r>
            <a:r>
              <a:rPr lang="en-GB" sz="2000" b="1" dirty="0" smtClean="0">
                <a:solidFill>
                  <a:schemeClr val="accent1">
                    <a:lumMod val="50000"/>
                  </a:schemeClr>
                </a:solidFill>
              </a:rPr>
              <a:t>?</a:t>
            </a:r>
          </a:p>
          <a:p>
            <a:pPr marL="0" indent="0" fontAlgn="auto">
              <a:spcAft>
                <a:spcPts val="0"/>
              </a:spcAft>
              <a:buFont typeface="Corbel" pitchFamily="34" charset="0"/>
              <a:buNone/>
              <a:defRPr/>
            </a:pPr>
            <a:endParaRPr lang="en-GB" sz="2000" b="1" dirty="0" smtClean="0">
              <a:solidFill>
                <a:schemeClr val="accent1">
                  <a:lumMod val="50000"/>
                </a:schemeClr>
              </a:solidFill>
            </a:endParaRPr>
          </a:p>
          <a:p>
            <a:pPr marL="514350" indent="-514350" fontAlgn="auto">
              <a:spcAft>
                <a:spcPts val="0"/>
              </a:spcAft>
              <a:buFont typeface="Corbel" pitchFamily="34" charset="0"/>
              <a:buAutoNum type="arabicPeriod"/>
              <a:defRPr/>
            </a:pPr>
            <a:r>
              <a:rPr lang="en-GB" sz="2000" b="1" dirty="0" smtClean="0">
                <a:solidFill>
                  <a:schemeClr val="accent1">
                    <a:lumMod val="50000"/>
                  </a:schemeClr>
                </a:solidFill>
              </a:rPr>
              <a:t>Why does the counsel </a:t>
            </a:r>
            <a:r>
              <a:rPr lang="en-US" sz="2000" b="1" dirty="0" smtClean="0">
                <a:solidFill>
                  <a:schemeClr val="accent1">
                    <a:lumMod val="50000"/>
                  </a:schemeClr>
                </a:solidFill>
              </a:rPr>
              <a:t>reject this kind of advertising? </a:t>
            </a: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How will the government react against this kind of advertising? </a:t>
            </a: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Were these advertisers punished? </a:t>
            </a:r>
          </a:p>
          <a:p>
            <a:pPr marL="514350" indent="-514350" fontAlgn="auto">
              <a:spcAft>
                <a:spcPts val="0"/>
              </a:spcAft>
              <a:buFont typeface="Corbel" pitchFamily="34" charset="0"/>
              <a:buAutoNum type="arabicPeriod"/>
              <a:defRPr/>
            </a:pPr>
            <a:r>
              <a:rPr lang="en-US" sz="2000" b="1" dirty="0" smtClean="0">
                <a:solidFill>
                  <a:schemeClr val="accent1">
                    <a:lumMod val="50000"/>
                  </a:schemeClr>
                </a:solidFill>
              </a:rPr>
              <a:t>What was Moose asked to do? </a:t>
            </a:r>
          </a:p>
          <a:p>
            <a:pPr marL="514350" indent="-514350" fontAlgn="auto">
              <a:spcAft>
                <a:spcPts val="0"/>
              </a:spcAft>
              <a:buFont typeface="Corbel" pitchFamily="34" charset="0"/>
              <a:buAutoNum type="arabicPeriod"/>
              <a:defRPr/>
            </a:pPr>
            <a:endParaRPr lang="en-US" dirty="0"/>
          </a:p>
          <a:p>
            <a:pPr indent="-182880" fontAlgn="auto">
              <a:spcAft>
                <a:spcPts val="0"/>
              </a:spcAft>
              <a:defRPr/>
            </a:pPr>
            <a:endParaRPr lang="en-US" dirty="0"/>
          </a:p>
        </p:txBody>
      </p:sp>
    </p:spTree>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TM03457444[[fn=Basis]]</Template>
  <TotalTime>1594</TotalTime>
  <Words>736</Words>
  <Application>Microsoft Office PowerPoint</Application>
  <PresentationFormat>Custom</PresentationFormat>
  <Paragraphs>63</Paragraphs>
  <Slides>15</Slides>
  <Notes>0</Notes>
  <HiddenSlides>0</HiddenSlides>
  <MMClips>2</MMClips>
  <ScaleCrop>false</ScaleCrop>
  <HeadingPairs>
    <vt:vector size="6" baseType="variant">
      <vt:variant>
        <vt:lpstr>الخطوط المستخدمة</vt:lpstr>
      </vt:variant>
      <vt:variant>
        <vt:i4>4</vt:i4>
      </vt:variant>
      <vt:variant>
        <vt:lpstr>قالب التصميم</vt:lpstr>
      </vt:variant>
      <vt:variant>
        <vt:i4>3</vt:i4>
      </vt:variant>
      <vt:variant>
        <vt:lpstr>عناوين الشرائح</vt:lpstr>
      </vt:variant>
      <vt:variant>
        <vt:i4>15</vt:i4>
      </vt:variant>
    </vt:vector>
  </HeadingPairs>
  <TitlesOfParts>
    <vt:vector size="22" baseType="lpstr">
      <vt:lpstr>Corbel</vt:lpstr>
      <vt:lpstr>Arial</vt:lpstr>
      <vt:lpstr>Calibri</vt:lpstr>
      <vt:lpstr>Times New Roman</vt:lpstr>
      <vt:lpstr>Basis</vt:lpstr>
      <vt:lpstr>Basis</vt:lpstr>
      <vt:lpstr>Basis</vt:lpstr>
      <vt:lpstr>الشريحة 1</vt:lpstr>
      <vt:lpstr>Reverse Graffiti  page 48</vt:lpstr>
      <vt:lpstr>الشريحة 3</vt:lpstr>
      <vt:lpstr>Listening Task </vt:lpstr>
      <vt:lpstr>الشريحة 5</vt:lpstr>
      <vt:lpstr>الشريحة 6</vt:lpstr>
      <vt:lpstr>الشريحة 7</vt:lpstr>
      <vt:lpstr>الشريحة 8</vt:lpstr>
      <vt:lpstr>الشريحة 9</vt:lpstr>
      <vt:lpstr>الشريحة 10</vt:lpstr>
      <vt:lpstr>Critical Thinking </vt:lpstr>
      <vt:lpstr>After you read </vt:lpstr>
      <vt:lpstr>Comment </vt:lpstr>
      <vt:lpstr>الشريحة 14</vt:lpstr>
      <vt:lpstr>الشريحة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Reverse graffiti</dc:title>
  <dc:creator>Power Tech</dc:creator>
  <cp:lastModifiedBy>user</cp:lastModifiedBy>
  <cp:revision>21</cp:revision>
  <dcterms:created xsi:type="dcterms:W3CDTF">2020-03-13T18:08:13Z</dcterms:created>
  <dcterms:modified xsi:type="dcterms:W3CDTF">2020-03-20T21:02:03Z</dcterms:modified>
</cp:coreProperties>
</file>